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4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7" r:id="rId16"/>
    <p:sldId id="274" r:id="rId17"/>
    <p:sldId id="275" r:id="rId18"/>
    <p:sldId id="276" r:id="rId19"/>
    <p:sldId id="279" r:id="rId20"/>
    <p:sldId id="280" r:id="rId21"/>
    <p:sldId id="281" r:id="rId22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55" d="100"/>
          <a:sy n="55" d="100"/>
        </p:scale>
        <p:origin x="-504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43388"/>
            <a:ext cx="89677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HD-ShadowShort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12250" y="4243388"/>
            <a:ext cx="307657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8"/>
          <p:cNvSpPr/>
          <p:nvPr/>
        </p:nvSpPr>
        <p:spPr>
          <a:xfrm>
            <a:off x="0" y="2590800"/>
            <a:ext cx="8967788" cy="165893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Rectangle 9"/>
          <p:cNvSpPr/>
          <p:nvPr/>
        </p:nvSpPr>
        <p:spPr>
          <a:xfrm>
            <a:off x="9112250" y="2590800"/>
            <a:ext cx="3076575" cy="16589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/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FF664-651C-4C50-BDEC-3A2526694C56}" type="datetimeFigureOut">
              <a:rPr lang="en-US"/>
              <a:pPr>
                <a:defRPr/>
              </a:pPr>
              <a:t>9/4/2020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125" y="2749550"/>
            <a:ext cx="1171575" cy="13573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3E67B0-1E1B-46A6-9551-2C88922031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929313"/>
            <a:ext cx="1043781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HD-ShadowShort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85450" y="5929313"/>
            <a:ext cx="1603375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9"/>
          <p:cNvSpPr/>
          <p:nvPr/>
        </p:nvSpPr>
        <p:spPr>
          <a:xfrm>
            <a:off x="0" y="4567238"/>
            <a:ext cx="10437813" cy="13684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10"/>
          <p:cNvSpPr/>
          <p:nvPr/>
        </p:nvSpPr>
        <p:spPr>
          <a:xfrm>
            <a:off x="10585450" y="4567238"/>
            <a:ext cx="160337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FDE1E-1EE9-4226-99ED-A81E940B543D}" type="datetimeFigureOut">
              <a:rPr lang="en-US"/>
              <a:pPr>
                <a:defRPr/>
              </a:pPr>
              <a:t>9/4/2020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913" y="4711700"/>
            <a:ext cx="1154112" cy="10906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8CD402-B1ED-46AC-850A-4A52FB5702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929313"/>
            <a:ext cx="1043781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HD-ShadowShort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85450" y="5929313"/>
            <a:ext cx="1603375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9"/>
          <p:cNvSpPr/>
          <p:nvPr/>
        </p:nvSpPr>
        <p:spPr>
          <a:xfrm>
            <a:off x="0" y="4567238"/>
            <a:ext cx="10437813" cy="13684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10"/>
          <p:cNvSpPr/>
          <p:nvPr/>
        </p:nvSpPr>
        <p:spPr>
          <a:xfrm>
            <a:off x="10585450" y="4567238"/>
            <a:ext cx="160337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6627F-8706-4AED-9AEB-9C989567AAFA}" type="datetimeFigureOut">
              <a:rPr lang="en-US"/>
              <a:pPr>
                <a:defRPr/>
              </a:pPr>
              <a:t>9/4/2020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913" y="4711700"/>
            <a:ext cx="1154112" cy="10906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B37AC9-874C-4D90-BFED-ACDB16CE13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929313"/>
            <a:ext cx="1043781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HD-ShadowShort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85450" y="5929313"/>
            <a:ext cx="1603375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3"/>
          <p:cNvSpPr/>
          <p:nvPr/>
        </p:nvSpPr>
        <p:spPr>
          <a:xfrm>
            <a:off x="0" y="4567238"/>
            <a:ext cx="10437813" cy="13684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14"/>
          <p:cNvSpPr/>
          <p:nvPr/>
        </p:nvSpPr>
        <p:spPr>
          <a:xfrm>
            <a:off x="10585450" y="4567238"/>
            <a:ext cx="160337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15"/>
          <p:cNvSpPr txBox="1"/>
          <p:nvPr/>
        </p:nvSpPr>
        <p:spPr>
          <a:xfrm>
            <a:off x="584200" y="747713"/>
            <a:ext cx="609600" cy="585787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7200" dirty="0">
                <a:effectLst/>
                <a:latin typeface="+mn-lt"/>
                <a:cs typeface="+mn-cs"/>
              </a:rPr>
              <a:t>“</a:t>
            </a:r>
          </a:p>
        </p:txBody>
      </p:sp>
      <p:sp>
        <p:nvSpPr>
          <p:cNvPr id="10" name="TextBox 16"/>
          <p:cNvSpPr txBox="1"/>
          <p:nvPr/>
        </p:nvSpPr>
        <p:spPr>
          <a:xfrm>
            <a:off x="9663113" y="3033713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7200" dirty="0">
                <a:effectLst/>
                <a:latin typeface="+mn-lt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/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BC57D-1F25-4E81-81F3-FB4A6ADF0793}" type="datetimeFigureOut">
              <a:rPr lang="en-US"/>
              <a:pPr>
                <a:defRPr/>
              </a:pPr>
              <a:t>9/4/2020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0729913" y="4710113"/>
            <a:ext cx="1154112" cy="1090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21374F-F892-4BA9-9253-1B17148690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929313"/>
            <a:ext cx="1043781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HD-ShadowShort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85450" y="5929313"/>
            <a:ext cx="1603375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0"/>
          <p:cNvSpPr/>
          <p:nvPr/>
        </p:nvSpPr>
        <p:spPr>
          <a:xfrm>
            <a:off x="0" y="4567238"/>
            <a:ext cx="10437813" cy="13684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11"/>
          <p:cNvSpPr/>
          <p:nvPr/>
        </p:nvSpPr>
        <p:spPr>
          <a:xfrm>
            <a:off x="10585450" y="4567238"/>
            <a:ext cx="160337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8BABA-93E6-4FE9-92A6-694C996053AE}" type="datetimeFigureOut">
              <a:rPr lang="en-US"/>
              <a:pPr>
                <a:defRPr/>
              </a:pPr>
              <a:t>9/4/2020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913" y="4710113"/>
            <a:ext cx="1154112" cy="1090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3E7A8-7F87-46D7-A025-979815CF0F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70088"/>
            <a:ext cx="1043781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85450" y="1971675"/>
            <a:ext cx="1603375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3" cy="13684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450" y="609600"/>
            <a:ext cx="160337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Date Placeholder 2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A5802-DF21-420B-9502-8FD753285F9F}" type="datetimeFigureOut">
              <a:rPr lang="en-US"/>
              <a:pPr>
                <a:defRPr/>
              </a:pPr>
              <a:t>9/4/2020</a:t>
            </a:fld>
            <a:endParaRPr lang="en-US"/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Slide Number Placeholder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E4A56-CAED-4697-86ED-3B5B698FC3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4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70088"/>
            <a:ext cx="1043781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5" descr="HD-ShadowShort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85450" y="1971675"/>
            <a:ext cx="1603375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6"/>
          <p:cNvSpPr/>
          <p:nvPr/>
        </p:nvSpPr>
        <p:spPr>
          <a:xfrm>
            <a:off x="0" y="609600"/>
            <a:ext cx="10437813" cy="13684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7"/>
          <p:cNvSpPr/>
          <p:nvPr/>
        </p:nvSpPr>
        <p:spPr>
          <a:xfrm>
            <a:off x="10585450" y="609600"/>
            <a:ext cx="160337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Date Placeholder 2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EA747-602B-45D4-95BC-F843ACCE3B28}" type="datetimeFigureOut">
              <a:rPr lang="en-US"/>
              <a:pPr>
                <a:defRPr/>
              </a:pPr>
              <a:t>9/4/2020</a:t>
            </a:fld>
            <a:endParaRPr lang="en-US"/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4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7EE89-0219-4261-A58F-E3B1AAF70C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70088"/>
            <a:ext cx="1043781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HD-ShadowShort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85450" y="1971675"/>
            <a:ext cx="1603375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8"/>
          <p:cNvSpPr/>
          <p:nvPr/>
        </p:nvSpPr>
        <p:spPr>
          <a:xfrm>
            <a:off x="0" y="609600"/>
            <a:ext cx="10437813" cy="13684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Rectangle 9"/>
          <p:cNvSpPr/>
          <p:nvPr/>
        </p:nvSpPr>
        <p:spPr>
          <a:xfrm>
            <a:off x="10585450" y="609600"/>
            <a:ext cx="160337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BA44F-7419-464F-BFF9-2CDA0D478034}" type="datetimeFigureOut">
              <a:rPr lang="en-US"/>
              <a:pPr>
                <a:defRPr/>
              </a:pPr>
              <a:t>9/4/2020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DB575-8C3D-4808-A372-2F3AF4AF4E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 rot="5400000">
            <a:off x="8116094" y="1869281"/>
            <a:ext cx="5106988" cy="13684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 rot="5400000">
            <a:off x="9867900" y="5372100"/>
            <a:ext cx="160337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200" y="5935663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ABC210-043F-4782-8DAE-B42B9C09644C}" type="datetimeFigureOut">
              <a:rPr lang="en-US"/>
              <a:pPr>
                <a:defRPr/>
              </a:pPr>
              <a:t>9/4/2020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1038" y="5935663"/>
            <a:ext cx="61261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8088" y="5399088"/>
            <a:ext cx="1154112" cy="1090612"/>
          </a:xfrm>
        </p:spPr>
        <p:txBody>
          <a:bodyPr anchor="t"/>
          <a:lstStyle>
            <a:lvl1pPr algn="ctr">
              <a:defRPr dirty="0"/>
            </a:lvl1pPr>
          </a:lstStyle>
          <a:p>
            <a:pPr>
              <a:defRPr/>
            </a:pPr>
            <a:fld id="{DCDF7E3E-BC44-438B-AADA-54225D0142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70088"/>
            <a:ext cx="1043781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5" descr="HD-ShadowShort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85450" y="1971675"/>
            <a:ext cx="1603375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6"/>
          <p:cNvSpPr/>
          <p:nvPr/>
        </p:nvSpPr>
        <p:spPr>
          <a:xfrm>
            <a:off x="0" y="609600"/>
            <a:ext cx="10437813" cy="13684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Rectangle 17"/>
          <p:cNvSpPr/>
          <p:nvPr/>
        </p:nvSpPr>
        <p:spPr>
          <a:xfrm>
            <a:off x="10585450" y="609600"/>
            <a:ext cx="160337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E0EB2-7E12-42F2-8527-9EE194ECD62C}" type="datetimeFigureOut">
              <a:rPr lang="en-US"/>
              <a:pPr>
                <a:defRPr/>
              </a:pPr>
              <a:t>9/4/2020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A6780-A74D-4753-8348-3A24ACBC82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86225"/>
            <a:ext cx="10437813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HD-ShadowShort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85450" y="4087813"/>
            <a:ext cx="1603375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8"/>
          <p:cNvSpPr/>
          <p:nvPr/>
        </p:nvSpPr>
        <p:spPr>
          <a:xfrm>
            <a:off x="0" y="2725738"/>
            <a:ext cx="10437813" cy="13684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Rectangle 9"/>
          <p:cNvSpPr/>
          <p:nvPr/>
        </p:nvSpPr>
        <p:spPr>
          <a:xfrm>
            <a:off x="10585450" y="2725738"/>
            <a:ext cx="160337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1A02F-2A60-4F51-B39B-2AB8F48DCFFE}" type="datetimeFigureOut">
              <a:rPr lang="en-US"/>
              <a:pPr>
                <a:defRPr/>
              </a:pPr>
              <a:t>9/4/2020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913" y="2870200"/>
            <a:ext cx="1154112" cy="10906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100807-D7BB-4119-B5B8-D30DB98294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70088"/>
            <a:ext cx="1043781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HD-ShadowShort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85450" y="1971675"/>
            <a:ext cx="1603375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9"/>
          <p:cNvSpPr/>
          <p:nvPr/>
        </p:nvSpPr>
        <p:spPr>
          <a:xfrm>
            <a:off x="0" y="609600"/>
            <a:ext cx="10437813" cy="13684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10"/>
          <p:cNvSpPr/>
          <p:nvPr/>
        </p:nvSpPr>
        <p:spPr>
          <a:xfrm>
            <a:off x="10585450" y="609600"/>
            <a:ext cx="160337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846F4-FE62-471B-9A90-BA2B28065073}" type="datetimeFigureOut">
              <a:rPr lang="en-US"/>
              <a:pPr>
                <a:defRPr/>
              </a:pPr>
              <a:t>9/4/2020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79D3B-9B7A-4A02-AB8B-888E6ECECB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70088"/>
            <a:ext cx="1043781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 descr="HD-ShadowShort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85450" y="1971675"/>
            <a:ext cx="1603375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11"/>
          <p:cNvSpPr/>
          <p:nvPr/>
        </p:nvSpPr>
        <p:spPr>
          <a:xfrm>
            <a:off x="0" y="609600"/>
            <a:ext cx="10437813" cy="13684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12"/>
          <p:cNvSpPr/>
          <p:nvPr/>
        </p:nvSpPr>
        <p:spPr>
          <a:xfrm>
            <a:off x="10585450" y="609600"/>
            <a:ext cx="160337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CE657-10BF-472B-A392-2F05BED7AECA}" type="datetimeFigureOut">
              <a:rPr lang="en-US"/>
              <a:pPr>
                <a:defRPr/>
              </a:pPr>
              <a:t>9/4/2020</a:t>
            </a:fld>
            <a:endParaRPr lang="en-US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5AFF8-A976-4903-9A51-A01B2747EC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70088"/>
            <a:ext cx="1043781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 descr="HD-ShadowShort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85450" y="1971675"/>
            <a:ext cx="1603375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7"/>
          <p:cNvSpPr/>
          <p:nvPr/>
        </p:nvSpPr>
        <p:spPr>
          <a:xfrm>
            <a:off x="0" y="609600"/>
            <a:ext cx="10437813" cy="13684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10585450" y="609600"/>
            <a:ext cx="160337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2AABC5-F1DB-4E87-BDF9-B2ED30A71993}" type="datetimeFigureOut">
              <a:rPr lang="en-US"/>
              <a:pPr>
                <a:defRPr/>
              </a:pPr>
              <a:t>9/4/2020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28AB4-EFEB-4FBE-B6BC-CA5C4F742A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D-ShadowShor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585450" y="1971675"/>
            <a:ext cx="1603375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5"/>
          <p:cNvSpPr/>
          <p:nvPr/>
        </p:nvSpPr>
        <p:spPr>
          <a:xfrm>
            <a:off x="10585450" y="609600"/>
            <a:ext cx="160337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274FA6-2A1F-4027-B6D3-AC5B918F1FB3}" type="datetimeFigureOut">
              <a:rPr lang="en-US"/>
              <a:pPr>
                <a:defRPr/>
              </a:pPr>
              <a:t>9/4/2020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F17A6-B181-48F0-BA2F-D14B95AFA0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70088"/>
            <a:ext cx="1043781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HD-ShadowShort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85450" y="1971675"/>
            <a:ext cx="1603375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9"/>
          <p:cNvSpPr/>
          <p:nvPr/>
        </p:nvSpPr>
        <p:spPr>
          <a:xfrm>
            <a:off x="0" y="609600"/>
            <a:ext cx="10437813" cy="13684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10"/>
          <p:cNvSpPr/>
          <p:nvPr/>
        </p:nvSpPr>
        <p:spPr>
          <a:xfrm>
            <a:off x="10585450" y="609600"/>
            <a:ext cx="160337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6DDE2-2C64-4F51-A333-EA50521356B8}" type="datetimeFigureOut">
              <a:rPr lang="en-US"/>
              <a:pPr>
                <a:defRPr/>
              </a:pPr>
              <a:t>9/4/2020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643D9-240B-4D7D-B731-48BB17CDE8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HD-ShadowLon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70088"/>
            <a:ext cx="1043781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HD-ShadowShort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85450" y="1971675"/>
            <a:ext cx="1603375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9"/>
          <p:cNvSpPr/>
          <p:nvPr/>
        </p:nvSpPr>
        <p:spPr>
          <a:xfrm>
            <a:off x="0" y="609600"/>
            <a:ext cx="10437813" cy="136842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10"/>
          <p:cNvSpPr/>
          <p:nvPr/>
        </p:nvSpPr>
        <p:spPr>
          <a:xfrm>
            <a:off x="10585450" y="609600"/>
            <a:ext cx="1603375" cy="13684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79DEE-3B29-46C3-AA54-6A1318B83338}" type="datetimeFigureOut">
              <a:rPr lang="en-US"/>
              <a:pPr>
                <a:defRPr/>
              </a:pPr>
              <a:t>9/4/2020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BC0A7-B952-4EC8-8198-F4E7228B85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hashOverlay-FullResolve.png"/>
          <p:cNvPicPr>
            <a:picLocks noChangeAspect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81038" y="752475"/>
            <a:ext cx="961390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2336800"/>
            <a:ext cx="9613900" cy="35988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1738" y="593566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5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D1055AD-320A-463D-96C9-B0A717C1CFAB}" type="datetimeFigureOut">
              <a:rPr lang="en-US"/>
              <a:pPr>
                <a:defRPr/>
              </a:pPr>
              <a:t>9/4/2020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1038" y="5935663"/>
            <a:ext cx="6870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5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913" y="752475"/>
            <a:ext cx="1154112" cy="1092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36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821EE8A-8A4B-47F6-ADB5-B6C835B640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  <p:sldLayoutId id="2147483682" r:id="rId17"/>
  </p:sldLayoutIdLst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rebuchet MS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br-analytics.ru/blog/podcasts-in-russia-2019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br-analytics.ru/blog/top-20-youtube-bloggers-september-2019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br-analytics.ru/blog/top-100-november-2019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ctrTitle"/>
          </p:nvPr>
        </p:nvSpPr>
        <p:spPr>
          <a:xfrm>
            <a:off x="681038" y="2733675"/>
            <a:ext cx="8143875" cy="1373188"/>
          </a:xfrm>
        </p:spPr>
        <p:txBody>
          <a:bodyPr/>
          <a:lstStyle/>
          <a:p>
            <a:r>
              <a:rPr lang="ru-RU" sz="4000" smtClean="0"/>
              <a:t>Антикризисные коммуникации в социальных сетях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9225" y="4684713"/>
            <a:ext cx="4176713" cy="14589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ru-RU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Антикризисные коммуникации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49463" y="781050"/>
            <a:ext cx="9655175" cy="542925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60438" y="257175"/>
            <a:ext cx="10883900" cy="6118225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Социальные сети: тренды 2019</a:t>
            </a:r>
            <a:br>
              <a:rPr lang="ru-RU" b="1" smtClean="0"/>
            </a:br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>
                <a:effectLst/>
              </a:rPr>
              <a:t>Наталья Соколова, CEO</a:t>
            </a:r>
            <a:r>
              <a:rPr lang="ru-RU" dirty="0">
                <a:effectLst/>
              </a:rPr>
              <a:t> </a:t>
            </a:r>
            <a:r>
              <a:rPr lang="ru-RU" b="1" dirty="0" err="1">
                <a:effectLst/>
              </a:rPr>
              <a:t>Brand</a:t>
            </a:r>
            <a:r>
              <a:rPr lang="ru-RU" dirty="0">
                <a:effectLst/>
              </a:rPr>
              <a:t> </a:t>
            </a:r>
            <a:r>
              <a:rPr lang="ru-RU" b="1" dirty="0" err="1">
                <a:effectLst/>
              </a:rPr>
              <a:t>Analytics</a:t>
            </a:r>
            <a:r>
              <a:rPr lang="ru-RU" b="1" dirty="0">
                <a:effectLst/>
              </a:rPr>
              <a:t/>
            </a:r>
            <a:br>
              <a:rPr lang="ru-RU" b="1" dirty="0">
                <a:effectLst/>
              </a:rPr>
            </a:br>
            <a:r>
              <a:rPr lang="ru-RU" i="1" dirty="0">
                <a:effectLst/>
              </a:rPr>
              <a:t>«2019 – переломный год в признании компаниями и государством значения социальных медиа. Популярность в </a:t>
            </a:r>
            <a:r>
              <a:rPr lang="ru-RU" i="1" dirty="0" err="1">
                <a:effectLst/>
              </a:rPr>
              <a:t>соцсетях</a:t>
            </a:r>
            <a:r>
              <a:rPr lang="ru-RU" i="1" dirty="0">
                <a:effectLst/>
              </a:rPr>
              <a:t> становится новой валютой как для брендов, так и для </a:t>
            </a:r>
            <a:r>
              <a:rPr lang="ru-RU" i="1" dirty="0" err="1">
                <a:effectLst/>
              </a:rPr>
              <a:t>медиаперсон</a:t>
            </a:r>
            <a:r>
              <a:rPr lang="ru-RU" i="1" dirty="0">
                <a:effectLst/>
              </a:rPr>
              <a:t>. В 2019 году журнал </a:t>
            </a:r>
            <a:r>
              <a:rPr lang="ru-RU" i="1" dirty="0" err="1">
                <a:effectLst/>
              </a:rPr>
              <a:t>Forbes</a:t>
            </a:r>
            <a:r>
              <a:rPr lang="ru-RU" i="1" dirty="0">
                <a:effectLst/>
              </a:rPr>
              <a:t> включил в формулу своих рейтингов метрику популярности в </a:t>
            </a:r>
            <a:r>
              <a:rPr lang="ru-RU" i="1" dirty="0" err="1">
                <a:effectLst/>
              </a:rPr>
              <a:t>соцмедиа</a:t>
            </a:r>
            <a:r>
              <a:rPr lang="ru-RU" i="1" dirty="0">
                <a:effectLst/>
              </a:rPr>
              <a:t>, </a:t>
            </a:r>
            <a:r>
              <a:rPr lang="ru-RU" i="1" dirty="0" err="1">
                <a:effectLst/>
              </a:rPr>
              <a:t>пессимизируя</a:t>
            </a:r>
            <a:r>
              <a:rPr lang="ru-RU" i="1" dirty="0">
                <a:effectLst/>
              </a:rPr>
              <a:t> влияние на рейтинг доходов участника. Телеканал Россия 24 в прямом эфире непосредственно перед трансляцией Прямой линии Президента РФ показал аналитику от </a:t>
            </a:r>
            <a:r>
              <a:rPr lang="ru-RU" i="1" dirty="0" err="1">
                <a:effectLst/>
              </a:rPr>
              <a:t>Brand</a:t>
            </a:r>
            <a:r>
              <a:rPr lang="ru-RU" i="1" dirty="0">
                <a:effectLst/>
              </a:rPr>
              <a:t> </a:t>
            </a:r>
            <a:r>
              <a:rPr lang="ru-RU" i="1" dirty="0" err="1">
                <a:effectLst/>
              </a:rPr>
              <a:t>Analytics</a:t>
            </a:r>
            <a:r>
              <a:rPr lang="ru-RU" i="1" dirty="0">
                <a:effectLst/>
              </a:rPr>
              <a:t> по ожиданиям россиян, высказанным в </a:t>
            </a:r>
            <a:r>
              <a:rPr lang="ru-RU" i="1" dirty="0" err="1">
                <a:effectLst/>
              </a:rPr>
              <a:t>соцсетях</a:t>
            </a:r>
            <a:r>
              <a:rPr lang="ru-RU" i="1" dirty="0">
                <a:effectLst/>
              </a:rPr>
              <a:t>. Множество примеров подтверждают – </a:t>
            </a:r>
            <a:r>
              <a:rPr lang="ru-RU" i="1" dirty="0" err="1">
                <a:effectLst/>
              </a:rPr>
              <a:t>соцмедиа</a:t>
            </a:r>
            <a:r>
              <a:rPr lang="ru-RU" i="1" dirty="0">
                <a:effectLst/>
              </a:rPr>
              <a:t> и аналитику </a:t>
            </a:r>
            <a:r>
              <a:rPr lang="ru-RU" i="1" dirty="0" err="1">
                <a:effectLst/>
              </a:rPr>
              <a:t>соцмедиа</a:t>
            </a:r>
            <a:r>
              <a:rPr lang="ru-RU" i="1" dirty="0">
                <a:effectLst/>
              </a:rPr>
              <a:t> уже без всяких оговорок можно называть «пятой властью».</a:t>
            </a:r>
            <a:endParaRPr lang="ru-RU" dirty="0">
              <a:effectLst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Нетекстовый контент стал мейнстримом.</a:t>
            </a:r>
            <a:br>
              <a:rPr lang="ru-RU" b="1" smtClean="0"/>
            </a:br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 err="1" smtClean="0"/>
              <a:t>Stories</a:t>
            </a:r>
            <a:r>
              <a:rPr lang="ru-RU" dirty="0"/>
              <a:t>, видео, картинки – вот новый язык молодежи и не только ее. Ежедневно в русскоязычных </a:t>
            </a:r>
            <a:r>
              <a:rPr lang="ru-RU" dirty="0" err="1"/>
              <a:t>соцмедиа</a:t>
            </a:r>
            <a:r>
              <a:rPr lang="ru-RU" dirty="0"/>
              <a:t> публикуется более 25 млн картинок (каждый третий пост содержит фото) и более 2,4 млн постов с видео. Самый быстрорастущий формат последних лет – </a:t>
            </a:r>
            <a:r>
              <a:rPr lang="ru-RU" dirty="0" err="1"/>
              <a:t>Stories</a:t>
            </a:r>
            <a:r>
              <a:rPr lang="ru-RU" dirty="0"/>
              <a:t>. Возникнув в </a:t>
            </a:r>
            <a:r>
              <a:rPr lang="ru-RU" dirty="0" err="1"/>
              <a:t>Snapchat</a:t>
            </a:r>
            <a:r>
              <a:rPr lang="ru-RU" dirty="0"/>
              <a:t>, став успешным в </a:t>
            </a:r>
            <a:r>
              <a:rPr lang="ru-RU" dirty="0" err="1"/>
              <a:t>Instagram</a:t>
            </a:r>
            <a:r>
              <a:rPr lang="ru-RU" dirty="0"/>
              <a:t>, этот формат распространился на другие платформы, включая </a:t>
            </a:r>
            <a:r>
              <a:rPr lang="ru-RU" dirty="0" err="1"/>
              <a:t>ВКонтакте</a:t>
            </a:r>
            <a:r>
              <a:rPr lang="ru-RU" dirty="0"/>
              <a:t> и </a:t>
            </a:r>
            <a:r>
              <a:rPr lang="ru-RU" dirty="0" err="1"/>
              <a:t>Facebook</a:t>
            </a:r>
            <a:r>
              <a:rPr lang="ru-RU" dirty="0"/>
              <a:t>. Сегодня все больше брендов направляет свои бюджеты на продвижение через «истории» </a:t>
            </a:r>
            <a:r>
              <a:rPr lang="ru-RU" dirty="0" err="1"/>
              <a:t>блогеров</a:t>
            </a:r>
            <a:r>
              <a:rPr lang="ru-RU" dirty="0"/>
              <a:t> и </a:t>
            </a:r>
            <a:r>
              <a:rPr lang="ru-RU" dirty="0" err="1"/>
              <a:t>инфлюенсеров</a:t>
            </a:r>
            <a:r>
              <a:rPr lang="ru-RU" dirty="0"/>
              <a:t>, а аналитика </a:t>
            </a:r>
            <a:r>
              <a:rPr lang="ru-RU" dirty="0" err="1"/>
              <a:t>соцмедиа</a:t>
            </a:r>
            <a:r>
              <a:rPr lang="ru-RU" dirty="0"/>
              <a:t>, идя в ногу со временем, научилась в 2019 году анализировать эффективность таких рекламных кампаний. Как научилась анализировать содержание </a:t>
            </a:r>
            <a:r>
              <a:rPr lang="ru-RU" dirty="0" err="1"/>
              <a:t>видеоконтента</a:t>
            </a:r>
            <a:r>
              <a:rPr lang="ru-RU" dirty="0"/>
              <a:t> и текст на картинках, который содержится в каждой третьей публикуемой в </a:t>
            </a:r>
            <a:r>
              <a:rPr lang="ru-RU" dirty="0" err="1"/>
              <a:t>соцмедиа</a:t>
            </a:r>
            <a:r>
              <a:rPr lang="ru-RU" dirty="0"/>
              <a:t> фотографии.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нетекстовый формат в России в 2019 году – подкасты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 smtClean="0"/>
              <a:t>В исследовании </a:t>
            </a:r>
            <a:r>
              <a:rPr lang="ru-RU" dirty="0"/>
              <a:t>«</a:t>
            </a:r>
            <a:r>
              <a:rPr lang="ru-RU" dirty="0">
                <a:hlinkClick r:id="rId2"/>
              </a:rPr>
              <a:t>Подкасты в России 2019</a:t>
            </a:r>
            <a:r>
              <a:rPr lang="ru-RU" dirty="0"/>
              <a:t>» мы фиксируем серьезный рост интереса к жанру: если в августе 2018 года объем упоминаний </a:t>
            </a:r>
            <a:r>
              <a:rPr lang="ru-RU" dirty="0" err="1"/>
              <a:t>аудиоблогов</a:t>
            </a:r>
            <a:r>
              <a:rPr lang="ru-RU" dirty="0"/>
              <a:t> составлял 31 тыс., то в августе 2019 года – уже 124 тыс., то есть внимание к формату выросло в 4 раза. 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 smtClean="0"/>
              <a:t>Подкасты </a:t>
            </a:r>
            <a:r>
              <a:rPr lang="ru-RU" dirty="0"/>
              <a:t>появляются везде, где аудитория привыкла потреблять видео- и </a:t>
            </a:r>
            <a:r>
              <a:rPr lang="ru-RU" dirty="0" err="1"/>
              <a:t>аудиоконтент</a:t>
            </a:r>
            <a:r>
              <a:rPr lang="ru-RU" dirty="0"/>
              <a:t>. Слушатели часто выбирают не специализированные сервисы и приложения, а привычные, пусть и не совсем «про подкасты» площадки, например </a:t>
            </a:r>
            <a:r>
              <a:rPr lang="ru-RU" dirty="0" err="1"/>
              <a:t>видеохостинг</a:t>
            </a:r>
            <a:r>
              <a:rPr lang="ru-RU" dirty="0"/>
              <a:t> </a:t>
            </a:r>
            <a:r>
              <a:rPr lang="ru-RU" dirty="0" err="1"/>
              <a:t>YouTube</a:t>
            </a:r>
            <a:r>
              <a:rPr lang="ru-RU" dirty="0" smtClean="0"/>
              <a:t>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 smtClean="0"/>
              <a:t> </a:t>
            </a:r>
            <a:r>
              <a:rPr lang="ru-RU" dirty="0"/>
              <a:t>Вслед за популярностью подкастов растет и интерес к ним со стороны площадок. За последний год собственные платформы презентовали Яндекс, </a:t>
            </a:r>
            <a:r>
              <a:rPr lang="ru-RU" dirty="0" err="1"/>
              <a:t>ВКонтакте</a:t>
            </a:r>
            <a:r>
              <a:rPr lang="ru-RU" dirty="0"/>
              <a:t> и другие крупные игроки.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Инфлюенс-маркетинг</a:t>
            </a:r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 smtClean="0">
                <a:effectLst/>
              </a:rPr>
              <a:t>перетягивает </a:t>
            </a:r>
            <a:r>
              <a:rPr lang="ru-RU" b="1" dirty="0">
                <a:effectLst/>
              </a:rPr>
              <a:t>на себя все больше рекламных бюджетов. </a:t>
            </a:r>
            <a:r>
              <a:rPr lang="ru-RU" dirty="0">
                <a:effectLst/>
              </a:rPr>
              <a:t>Мы говорим «пятая власть», а подразумеваем </a:t>
            </a:r>
            <a:r>
              <a:rPr lang="ru-RU" dirty="0" err="1">
                <a:effectLst/>
              </a:rPr>
              <a:t>блогеров</a:t>
            </a:r>
            <a:r>
              <a:rPr lang="ru-RU" dirty="0">
                <a:effectLst/>
              </a:rPr>
              <a:t> и </a:t>
            </a:r>
            <a:r>
              <a:rPr lang="ru-RU" dirty="0" err="1">
                <a:effectLst/>
              </a:rPr>
              <a:t>инфлюенс</a:t>
            </a:r>
            <a:r>
              <a:rPr lang="ru-RU" dirty="0">
                <a:effectLst/>
              </a:rPr>
              <a:t>-маркетинг в целом. </a:t>
            </a:r>
            <a:endParaRPr lang="ru-RU" dirty="0" smtClean="0">
              <a:effectLst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 smtClean="0">
                <a:effectLst/>
              </a:rPr>
              <a:t>Согласно </a:t>
            </a:r>
            <a:r>
              <a:rPr lang="ru-RU" dirty="0">
                <a:effectLst/>
              </a:rPr>
              <a:t>экспертным оценкам объем это сегмента рынка в России в 2019 году составит уже 20 млрд рублей. Причем «рулят» здесь уже не только и не столько </a:t>
            </a:r>
            <a:r>
              <a:rPr lang="ru-RU" dirty="0" err="1">
                <a:effectLst/>
              </a:rPr>
              <a:t>селебрити</a:t>
            </a:r>
            <a:r>
              <a:rPr lang="ru-RU" dirty="0">
                <a:effectLst/>
              </a:rPr>
              <a:t>, способные привлечь внимание охватной кампанией, но не стимулировать продажи. А микро и нано </a:t>
            </a:r>
            <a:r>
              <a:rPr lang="ru-RU" dirty="0" err="1">
                <a:effectLst/>
              </a:rPr>
              <a:t>инфлюенсеры</a:t>
            </a:r>
            <a:r>
              <a:rPr lang="ru-RU" dirty="0">
                <a:effectLst/>
              </a:rPr>
              <a:t>, доверие к советам которых у аудитории заметно выше.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 smtClean="0">
                <a:effectLst/>
              </a:rPr>
              <a:t> </a:t>
            </a:r>
            <a:r>
              <a:rPr lang="ru-RU" dirty="0">
                <a:effectLst/>
                <a:hlinkClick r:id="rId2"/>
              </a:rPr>
              <a:t>Топ-20 русскоязычных </a:t>
            </a:r>
            <a:r>
              <a:rPr lang="ru-RU" dirty="0" err="1">
                <a:effectLst/>
                <a:hlinkClick r:id="rId2"/>
              </a:rPr>
              <a:t>YouTube-блогеров</a:t>
            </a:r>
            <a:r>
              <a:rPr lang="ru-RU" dirty="0">
                <a:effectLst/>
              </a:rPr>
              <a:t> по </a:t>
            </a:r>
            <a:r>
              <a:rPr lang="ru-RU" dirty="0" smtClean="0">
                <a:effectLst/>
              </a:rPr>
              <a:t>вовлеченности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 smtClean="0">
                <a:effectLst/>
              </a:rPr>
              <a:t> НЕТ </a:t>
            </a:r>
            <a:r>
              <a:rPr lang="ru-RU" dirty="0">
                <a:effectLst/>
              </a:rPr>
              <a:t>известных актеров, спортсменов или </a:t>
            </a:r>
            <a:r>
              <a:rPr lang="ru-RU" dirty="0" smtClean="0">
                <a:effectLst/>
              </a:rPr>
              <a:t>политиков.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 smtClean="0">
                <a:effectLst/>
              </a:rPr>
              <a:t>ЕСТЬ  </a:t>
            </a:r>
            <a:r>
              <a:rPr lang="ru-RU" dirty="0" err="1">
                <a:effectLst/>
              </a:rPr>
              <a:t>летсплееры</a:t>
            </a:r>
            <a:r>
              <a:rPr lang="ru-RU" dirty="0">
                <a:effectLst/>
              </a:rPr>
              <a:t>, </a:t>
            </a:r>
            <a:r>
              <a:rPr lang="ru-RU" dirty="0" err="1">
                <a:effectLst/>
              </a:rPr>
              <a:t>обзорщики</a:t>
            </a:r>
            <a:r>
              <a:rPr lang="ru-RU" dirty="0">
                <a:effectLst/>
              </a:rPr>
              <a:t> и </a:t>
            </a:r>
            <a:r>
              <a:rPr lang="ru-RU" dirty="0" err="1">
                <a:effectLst/>
              </a:rPr>
              <a:t>челленджеры</a:t>
            </a:r>
            <a:r>
              <a:rPr lang="ru-RU" dirty="0">
                <a:effectLst/>
              </a:rPr>
              <a:t>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3175" y="1762125"/>
            <a:ext cx="11525250" cy="4983163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 err="1"/>
              <a:t>ВКонтакте</a:t>
            </a:r>
            <a:r>
              <a:rPr lang="ru-RU" b="1" dirty="0"/>
              <a:t>: 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effectLst/>
              </a:rPr>
              <a:t>Лидером рейтинга вовлеченности русскоязычного сегмента </a:t>
            </a:r>
            <a:r>
              <a:rPr lang="ru-RU" dirty="0" err="1">
                <a:effectLst/>
              </a:rPr>
              <a:t>ВКонтакте</a:t>
            </a:r>
            <a:r>
              <a:rPr lang="ru-RU" dirty="0">
                <a:effectLst/>
              </a:rPr>
              <a:t> по итогам октября стала стример и </a:t>
            </a:r>
            <a:r>
              <a:rPr lang="ru-RU" dirty="0" err="1">
                <a:effectLst/>
              </a:rPr>
              <a:t>видеоблогер</a:t>
            </a:r>
            <a:r>
              <a:rPr lang="ru-RU" dirty="0">
                <a:effectLst/>
              </a:rPr>
              <a:t> Амина Мирзоева с более чем 311 тыс. реакций. Ей наконец удалось опередить лидера многих прошлых месяцев – Ольгу </a:t>
            </a:r>
            <a:r>
              <a:rPr lang="ru-RU" dirty="0" err="1">
                <a:effectLst/>
              </a:rPr>
              <a:t>Бузову</a:t>
            </a:r>
            <a:r>
              <a:rPr lang="ru-RU" dirty="0">
                <a:effectLst/>
              </a:rPr>
              <a:t>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effectLst/>
              </a:rPr>
              <a:t>На втором месте снова герой </a:t>
            </a:r>
            <a:r>
              <a:rPr lang="ru-RU" dirty="0" err="1">
                <a:effectLst/>
              </a:rPr>
              <a:t>YouTube</a:t>
            </a:r>
            <a:r>
              <a:rPr lang="ru-RU" dirty="0">
                <a:effectLst/>
              </a:rPr>
              <a:t> – белорусский </a:t>
            </a:r>
            <a:r>
              <a:rPr lang="ru-RU" dirty="0" err="1">
                <a:effectLst/>
              </a:rPr>
              <a:t>видеоблогер</a:t>
            </a:r>
            <a:r>
              <a:rPr lang="ru-RU" dirty="0">
                <a:effectLst/>
              </a:rPr>
              <a:t> Влад Бумага с 285 тыс. реакций, вернувшийся в топ после провала в сентябре, когда он смог добраться только до 7 места. 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 smtClean="0">
                <a:effectLst/>
              </a:rPr>
              <a:t>На </a:t>
            </a:r>
            <a:r>
              <a:rPr lang="ru-RU" dirty="0">
                <a:effectLst/>
              </a:rPr>
              <a:t>третьем месте – </a:t>
            </a:r>
            <a:r>
              <a:rPr lang="ru-RU" dirty="0" smtClean="0">
                <a:effectLst/>
              </a:rPr>
              <a:t> </a:t>
            </a:r>
            <a:r>
              <a:rPr lang="ru-RU" dirty="0" err="1">
                <a:effectLst/>
              </a:rPr>
              <a:t>Бузова</a:t>
            </a:r>
            <a:r>
              <a:rPr lang="ru-RU" dirty="0">
                <a:effectLst/>
              </a:rPr>
              <a:t> с вовлеченностью 279 тыс.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Объект 11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50" y="690563"/>
            <a:ext cx="5705475" cy="56372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 err="1">
                <a:effectLst/>
              </a:rPr>
              <a:t>Медиапотребление</a:t>
            </a:r>
            <a:r>
              <a:rPr lang="ru-RU" b="1" dirty="0">
                <a:effectLst/>
              </a:rPr>
              <a:t> продолжает перетекать на авторские платформы с рекомендательным контентом. </a:t>
            </a:r>
            <a:r>
              <a:rPr lang="ru-RU" dirty="0">
                <a:effectLst/>
              </a:rPr>
              <a:t>Наблюдения в рамках ежемесячного рейтинга «</a:t>
            </a:r>
            <a:r>
              <a:rPr lang="ru-RU" dirty="0">
                <a:effectLst/>
                <a:hlinkClick r:id="rId2"/>
              </a:rPr>
              <a:t>Топ-платформы и 100 </a:t>
            </a:r>
            <a:r>
              <a:rPr lang="ru-RU" dirty="0" err="1">
                <a:effectLst/>
                <a:hlinkClick r:id="rId2"/>
              </a:rPr>
              <a:t>виральных</a:t>
            </a:r>
            <a:r>
              <a:rPr lang="ru-RU" dirty="0">
                <a:effectLst/>
                <a:hlinkClick r:id="rId2"/>
              </a:rPr>
              <a:t> русскоязычных </a:t>
            </a:r>
            <a:r>
              <a:rPr lang="ru-RU" dirty="0" err="1">
                <a:effectLst/>
                <a:hlinkClick r:id="rId2"/>
              </a:rPr>
              <a:t>медиаресурсов</a:t>
            </a:r>
            <a:r>
              <a:rPr lang="ru-RU" dirty="0">
                <a:effectLst/>
              </a:rPr>
              <a:t>» позволяют выявить три больших «круга интересов»: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/>
              <a:t>глобальные и федеральные новости (информагентства и крупные СМИ постсоветского пространства);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/>
              <a:t>тематические и авторские каналы (ленты </a:t>
            </a:r>
            <a:r>
              <a:rPr lang="ru-RU" dirty="0" err="1"/>
              <a:t>соцсетей</a:t>
            </a:r>
            <a:r>
              <a:rPr lang="ru-RU" dirty="0"/>
              <a:t>, </a:t>
            </a:r>
            <a:r>
              <a:rPr lang="ru-RU" dirty="0" err="1"/>
              <a:t>Telegram</a:t>
            </a:r>
            <a:r>
              <a:rPr lang="ru-RU" dirty="0"/>
              <a:t>, Дзен, </a:t>
            </a:r>
            <a:r>
              <a:rPr lang="ru-RU" dirty="0" err="1"/>
              <a:t>TikTok</a:t>
            </a:r>
            <a:r>
              <a:rPr lang="ru-RU" dirty="0"/>
              <a:t>);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/>
              <a:t>специализированные и локальные ресурсы (от </a:t>
            </a:r>
            <a:r>
              <a:rPr lang="ru-RU" dirty="0" err="1"/>
              <a:t>киберспорта</a:t>
            </a:r>
            <a:r>
              <a:rPr lang="ru-RU" dirty="0"/>
              <a:t> до стихов, а также городских и республиканских ресурсов).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87688" y="2336800"/>
            <a:ext cx="4800600" cy="3598863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z="2200" b="1" u="sng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Соцмедийный детокс </a:t>
            </a:r>
            <a:r>
              <a:rPr lang="ru-RU" sz="22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– все чаще мы ходим в соцсети по делу. </a:t>
            </a:r>
            <a:r>
              <a:rPr lang="ru-RU" sz="22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В 2019 году наметился тренд на «соцмедийный детокс». Люди сокращают публичное присутствие в соцсетях. Общение становится все больше «по делу», перетек</a:t>
            </a:r>
            <a:r>
              <a:rPr lang="ru-RU" sz="22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ает</a:t>
            </a:r>
            <a:r>
              <a:rPr lang="ru-RU" sz="22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в сообщества по интересам</a:t>
            </a:r>
          </a:p>
          <a:p>
            <a:r>
              <a:rPr lang="ru-RU" sz="2200" smtClean="0">
                <a:effectLst/>
              </a:rPr>
              <a:t>Меняется и tone of voce. «Новая искренность» отходит на второй план. Люди все меньше зависимы от количества лайков (тот же Instagram их уже начал скрывать) и все чаще стремятся извлечь из своей «социальности» практическую пользу.  Как для бизнеса, так и для личных нужд: продают, покупают, ищут партнеров, советуются, рекомендуют. Друзья и соцсети теперь все больше для пользы дела.</a:t>
            </a:r>
          </a:p>
          <a:p>
            <a:endParaRPr lang="ru-RU" sz="220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 smtClean="0">
                <a:effectLst/>
              </a:rPr>
              <a:t>Сегодня </a:t>
            </a:r>
            <a:r>
              <a:rPr lang="ru-RU" b="1" dirty="0">
                <a:effectLst/>
              </a:rPr>
              <a:t>каждая </a:t>
            </a:r>
            <a:r>
              <a:rPr lang="ru-RU" b="1" dirty="0" err="1">
                <a:effectLst/>
              </a:rPr>
              <a:t>соцсеть</a:t>
            </a:r>
            <a:r>
              <a:rPr lang="ru-RU" b="1" dirty="0">
                <a:effectLst/>
              </a:rPr>
              <a:t>, каждая экосистема желает научиться делать для вас практически все и стать как </a:t>
            </a:r>
            <a:r>
              <a:rPr lang="ru-RU" b="1" dirty="0" err="1">
                <a:effectLst/>
              </a:rPr>
              <a:t>WeChat</a:t>
            </a:r>
            <a:r>
              <a:rPr lang="ru-RU" b="1" dirty="0">
                <a:effectLst/>
              </a:rPr>
              <a:t>. </a:t>
            </a:r>
            <a:r>
              <a:rPr lang="ru-RU" dirty="0">
                <a:effectLst/>
              </a:rPr>
              <a:t>Главная мечта и цель основных площадок – создание замкнутых экосистем, способных удовлетворить буквально все запросы пользователей. </a:t>
            </a:r>
            <a:r>
              <a:rPr lang="ru-RU" dirty="0" err="1">
                <a:effectLst/>
              </a:rPr>
              <a:t>Соцсети</a:t>
            </a:r>
            <a:r>
              <a:rPr lang="ru-RU" dirty="0">
                <a:effectLst/>
              </a:rPr>
              <a:t> хотят приучить людей общаться, читать, смотреть, покупать, зарабатывать, рекламироваться, жаловаться и получать обратную связь на своей территории</a:t>
            </a:r>
            <a:r>
              <a:rPr lang="ru-RU" dirty="0" smtClean="0">
                <a:effectLst/>
              </a:rPr>
              <a:t>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 smtClean="0">
              <a:effectLst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 err="1" smtClean="0">
                <a:effectLst/>
              </a:rPr>
              <a:t>экосистемные</a:t>
            </a:r>
            <a:r>
              <a:rPr lang="ru-RU" dirty="0" smtClean="0">
                <a:effectLst/>
              </a:rPr>
              <a:t> </a:t>
            </a:r>
            <a:r>
              <a:rPr lang="ru-RU" dirty="0" err="1" smtClean="0">
                <a:effectLst/>
              </a:rPr>
              <a:t>супераппы</a:t>
            </a:r>
            <a:r>
              <a:rPr lang="ru-RU" dirty="0" smtClean="0">
                <a:effectLst/>
              </a:rPr>
              <a:t> </a:t>
            </a:r>
            <a:r>
              <a:rPr lang="ru-RU" dirty="0">
                <a:effectLst/>
              </a:rPr>
              <a:t>от </a:t>
            </a:r>
            <a:r>
              <a:rPr lang="ru-RU" dirty="0" err="1">
                <a:effectLst/>
              </a:rPr>
              <a:t>Мэйл.Ру</a:t>
            </a:r>
            <a:r>
              <a:rPr lang="ru-RU" dirty="0">
                <a:effectLst/>
              </a:rPr>
              <a:t> (приложение </a:t>
            </a:r>
            <a:r>
              <a:rPr lang="ru-RU" dirty="0" err="1">
                <a:effectLst/>
              </a:rPr>
              <a:t>ВКонтакте</a:t>
            </a:r>
            <a:r>
              <a:rPr lang="ru-RU" dirty="0">
                <a:effectLst/>
              </a:rPr>
              <a:t>),  Сбербанка и Яндекса, которые покроют чуть ли не все сервисные потребности россиян и поделят рынок «на троих</a:t>
            </a:r>
            <a:r>
              <a:rPr lang="ru-RU" dirty="0" smtClean="0">
                <a:effectLst/>
              </a:rPr>
              <a:t>».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 smtClean="0">
                <a:effectLst/>
              </a:rPr>
              <a:t> </a:t>
            </a:r>
            <a:r>
              <a:rPr lang="ru-RU" dirty="0">
                <a:effectLst/>
              </a:rPr>
              <a:t>Но </a:t>
            </a:r>
            <a:r>
              <a:rPr lang="ru-RU" dirty="0" smtClean="0">
                <a:effectLst/>
              </a:rPr>
              <a:t>пользователи не </a:t>
            </a:r>
            <a:r>
              <a:rPr lang="ru-RU" dirty="0">
                <a:effectLst/>
              </a:rPr>
              <a:t>всегда готовы идти по подготовленной специально для них дорожке и сворачивают </a:t>
            </a:r>
            <a:r>
              <a:rPr lang="ru-RU" dirty="0" smtClean="0">
                <a:effectLst/>
              </a:rPr>
              <a:t>туда</a:t>
            </a:r>
            <a:r>
              <a:rPr lang="ru-RU" dirty="0">
                <a:effectLst/>
              </a:rPr>
              <a:t>, </a:t>
            </a:r>
            <a:r>
              <a:rPr lang="ru-RU">
                <a:effectLst/>
              </a:rPr>
              <a:t>где </a:t>
            </a:r>
            <a:r>
              <a:rPr lang="ru-RU" smtClean="0">
                <a:effectLst/>
              </a:rPr>
              <a:t>интереснее</a:t>
            </a:r>
            <a:r>
              <a:rPr lang="ru-RU" dirty="0">
                <a:effectLst/>
              </a:rPr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96963" y="674688"/>
            <a:ext cx="8618537" cy="484505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0513" y="461963"/>
            <a:ext cx="9809162" cy="5513387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1913" y="698500"/>
            <a:ext cx="10675937" cy="600233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84275" y="996950"/>
            <a:ext cx="9115425" cy="512445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681038" y="752475"/>
            <a:ext cx="9593262" cy="1081088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5602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50" y="752475"/>
            <a:ext cx="10445750" cy="58721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03288" y="457200"/>
            <a:ext cx="9594850" cy="539273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66825" y="914400"/>
            <a:ext cx="8443913" cy="4746625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Берлин">
  <a:themeElements>
    <a:clrScheme name="Berlin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erlin" id="{7B5DBA9E-B069-418E-9360-A61BDD0615A4}" vid="{B587E4A9-1405-4B4F-8BC3-512EE08D2E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43</TotalTime>
  <Words>704</Words>
  <Application>Microsoft Office PowerPoint</Application>
  <PresentationFormat>Произвольный</PresentationFormat>
  <Paragraphs>30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18</vt:i4>
      </vt:variant>
      <vt:variant>
        <vt:lpstr>Заголовки слайдов</vt:lpstr>
      </vt:variant>
      <vt:variant>
        <vt:i4>21</vt:i4>
      </vt:variant>
    </vt:vector>
  </HeadingPairs>
  <TitlesOfParts>
    <vt:vector size="42" baseType="lpstr">
      <vt:lpstr>Trebuchet MS</vt:lpstr>
      <vt:lpstr>Arial</vt:lpstr>
      <vt:lpstr>Calibri</vt:lpstr>
      <vt:lpstr>Берлин</vt:lpstr>
      <vt:lpstr>Берлин</vt:lpstr>
      <vt:lpstr>Берлин</vt:lpstr>
      <vt:lpstr>Берлин</vt:lpstr>
      <vt:lpstr>Берлин</vt:lpstr>
      <vt:lpstr>Берлин</vt:lpstr>
      <vt:lpstr>Берлин</vt:lpstr>
      <vt:lpstr>Берлин</vt:lpstr>
      <vt:lpstr>Берлин</vt:lpstr>
      <vt:lpstr>Берлин</vt:lpstr>
      <vt:lpstr>Берлин</vt:lpstr>
      <vt:lpstr>Берлин</vt:lpstr>
      <vt:lpstr>Берлин</vt:lpstr>
      <vt:lpstr>Берлин</vt:lpstr>
      <vt:lpstr>Берлин</vt:lpstr>
      <vt:lpstr>Берлин</vt:lpstr>
      <vt:lpstr>Берлин</vt:lpstr>
      <vt:lpstr>Берлин</vt:lpstr>
      <vt:lpstr>Антикризисные коммуникации в социальных сетях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Социальные сети: тренды 2019 </vt:lpstr>
      <vt:lpstr>Нетекстовый контент стал мейнстримом. </vt:lpstr>
      <vt:lpstr>нетекстовый формат в России в 2019 году – подкасты</vt:lpstr>
      <vt:lpstr>Инфлюенс-маркетинг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Антикризисные коммуникации в социальных сетях</dc:title>
  <dc:creator>Дружба Ольга Владимировна</dc:creator>
  <cp:lastModifiedBy>admin</cp:lastModifiedBy>
  <cp:revision>8</cp:revision>
  <dcterms:created xsi:type="dcterms:W3CDTF">2020-02-26T10:01:52Z</dcterms:created>
  <dcterms:modified xsi:type="dcterms:W3CDTF">2020-09-04T15:18:37Z</dcterms:modified>
</cp:coreProperties>
</file>